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56" r:id="rId2"/>
    <p:sldId id="276" r:id="rId3"/>
    <p:sldId id="275" r:id="rId4"/>
    <p:sldId id="286" r:id="rId5"/>
    <p:sldId id="277" r:id="rId6"/>
    <p:sldId id="278" r:id="rId7"/>
    <p:sldId id="293" r:id="rId8"/>
    <p:sldId id="294" r:id="rId9"/>
    <p:sldId id="291" r:id="rId10"/>
    <p:sldId id="292" r:id="rId11"/>
    <p:sldId id="295" r:id="rId12"/>
    <p:sldId id="287" r:id="rId13"/>
    <p:sldId id="274"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26"/>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11/14/2025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11/14/2025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3</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13</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14</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9.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8.png"/><Relationship Id="rId4" Type="http://schemas.microsoft.com/office/2007/relationships/hdphoto" Target="../media/hdphoto7.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0" y="273804"/>
            <a:ext cx="10980121" cy="1298221"/>
          </a:xfrm>
        </p:spPr>
        <p:txBody>
          <a:bodyPr/>
          <a:lstStyle/>
          <a:p>
            <a:r>
              <a:rPr lang="en-US" dirty="0"/>
              <a:t>Bharat National Bank – Branch Profitability</a:t>
            </a:r>
            <a:r>
              <a:rPr lang="en-IN" dirty="0"/>
              <a:t> Analysis</a:t>
            </a:r>
            <a:r>
              <a:rPr lang="en-US" dirty="0"/>
              <a:t> (2023)</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A7AB8-C9D1-5176-8D22-5882EECC08C6}"/>
              </a:ext>
            </a:extLst>
          </p:cNvPr>
          <p:cNvSpPr>
            <a:spLocks noGrp="1"/>
          </p:cNvSpPr>
          <p:nvPr>
            <p:ph type="title"/>
          </p:nvPr>
        </p:nvSpPr>
        <p:spPr/>
        <p:txBody>
          <a:bodyPr/>
          <a:lstStyle/>
          <a:p>
            <a:pPr algn="l"/>
            <a:r>
              <a:rPr lang="en-IN" sz="1100" b="0" dirty="0">
                <a:latin typeface="+mn-lt"/>
              </a:rPr>
              <a:t>This chart answers:</a:t>
            </a:r>
            <a:endParaRPr lang="en-IN" sz="1100" dirty="0">
              <a:latin typeface="+mn-lt"/>
            </a:endParaRPr>
          </a:p>
        </p:txBody>
      </p:sp>
      <p:sp>
        <p:nvSpPr>
          <p:cNvPr id="4" name="Footer Placeholder 3">
            <a:extLst>
              <a:ext uri="{FF2B5EF4-FFF2-40B4-BE49-F238E27FC236}">
                <a16:creationId xmlns:a16="http://schemas.microsoft.com/office/drawing/2014/main" id="{4A6CA2E0-6119-E6EF-C9A9-94A14C98840B}"/>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4E2B70B4-FC07-8270-2527-EB301AF8E8AA}"/>
              </a:ext>
            </a:extLst>
          </p:cNvPr>
          <p:cNvSpPr>
            <a:spLocks noGrp="1"/>
          </p:cNvSpPr>
          <p:nvPr>
            <p:ph type="sldNum" sz="quarter" idx="11"/>
          </p:nvPr>
        </p:nvSpPr>
        <p:spPr/>
        <p:txBody>
          <a:bodyPr/>
          <a:lstStyle/>
          <a:p>
            <a:fld id="{09A01C0A-2BB6-49E7-91A3-DCB9F9F59583}" type="slidenum">
              <a:rPr lang="en-US" smtClean="0"/>
              <a:pPr/>
              <a:t>10</a:t>
            </a:fld>
            <a:endParaRPr lang="en-US" dirty="0"/>
          </a:p>
        </p:txBody>
      </p:sp>
      <p:sp>
        <p:nvSpPr>
          <p:cNvPr id="11" name="Content Placeholder 10">
            <a:extLst>
              <a:ext uri="{FF2B5EF4-FFF2-40B4-BE49-F238E27FC236}">
                <a16:creationId xmlns:a16="http://schemas.microsoft.com/office/drawing/2014/main" id="{8C672989-6F2D-8198-9F96-EE6BE41BEA1C}"/>
              </a:ext>
            </a:extLst>
          </p:cNvPr>
          <p:cNvSpPr>
            <a:spLocks noGrp="1"/>
          </p:cNvSpPr>
          <p:nvPr>
            <p:ph sz="half" idx="2"/>
          </p:nvPr>
        </p:nvSpPr>
        <p:spPr>
          <a:xfrm>
            <a:off x="850168" y="1528355"/>
            <a:ext cx="10053806" cy="5329645"/>
          </a:xfrm>
        </p:spPr>
        <p:txBody>
          <a:bodyPr/>
          <a:lstStyle/>
          <a:p>
            <a:pPr lvl="0" eaLnBrk="0" fontAlgn="base" hangingPunct="0">
              <a:lnSpc>
                <a:spcPct val="100000"/>
              </a:lnSpc>
              <a:spcBef>
                <a:spcPct val="0"/>
              </a:spcBef>
              <a:spcAft>
                <a:spcPct val="0"/>
              </a:spcAft>
            </a:pPr>
            <a:r>
              <a:rPr lang="en-US" b="1" dirty="0"/>
              <a:t>“How do monthly operating costs compare with monthly profit throughout the year?” </a:t>
            </a:r>
          </a:p>
          <a:p>
            <a:pPr lvl="0" eaLnBrk="0" fontAlgn="base" hangingPunct="0">
              <a:lnSpc>
                <a:spcPct val="100000"/>
              </a:lnSpc>
              <a:spcBef>
                <a:spcPct val="0"/>
              </a:spcBef>
              <a:spcAft>
                <a:spcPct val="0"/>
              </a:spcAft>
            </a:pPr>
            <a:endParaRPr lang="en-US" b="1" dirty="0"/>
          </a:p>
          <a:p>
            <a:pPr lvl="0" eaLnBrk="0" fontAlgn="base" hangingPunct="0">
              <a:lnSpc>
                <a:spcPct val="100000"/>
              </a:lnSpc>
              <a:spcBef>
                <a:spcPct val="0"/>
              </a:spcBef>
              <a:spcAft>
                <a:spcPct val="0"/>
              </a:spcAft>
            </a:pPr>
            <a:r>
              <a:rPr lang="en-US" altLang="en-US" sz="1600" dirty="0"/>
              <a:t>Certain months show </a:t>
            </a:r>
            <a:r>
              <a:rPr lang="en-US" altLang="en-US" sz="1600" b="1" dirty="0">
                <a:solidFill>
                  <a:schemeClr val="accent1">
                    <a:lumMod val="50000"/>
                  </a:schemeClr>
                </a:solidFill>
              </a:rPr>
              <a:t>higher profit even with moderate operating cost</a:t>
            </a:r>
            <a:r>
              <a:rPr lang="en-US" altLang="en-US" sz="1600" dirty="0"/>
              <a:t>, indicating strong revenue generation.</a:t>
            </a:r>
          </a:p>
          <a:p>
            <a:pPr lvl="0" eaLnBrk="0" fontAlgn="base" hangingPunct="0">
              <a:lnSpc>
                <a:spcPct val="100000"/>
              </a:lnSpc>
              <a:spcBef>
                <a:spcPct val="0"/>
              </a:spcBef>
              <a:spcAft>
                <a:spcPct val="0"/>
              </a:spcAft>
            </a:pPr>
            <a:r>
              <a:rPr lang="en-US" altLang="en-US" sz="1600" dirty="0"/>
              <a:t>In some months, </a:t>
            </a:r>
            <a:r>
              <a:rPr lang="en-US" altLang="en-US" sz="1600" b="1" dirty="0">
                <a:solidFill>
                  <a:schemeClr val="accent1">
                    <a:lumMod val="50000"/>
                  </a:schemeClr>
                </a:solidFill>
              </a:rPr>
              <a:t>operating cost is high but profit is low</a:t>
            </a:r>
            <a:r>
              <a:rPr lang="en-US" altLang="en-US" sz="1600" dirty="0"/>
              <a:t>, which signals inefficiencies or weak</a:t>
            </a:r>
          </a:p>
          <a:p>
            <a:pPr lvl="0" eaLnBrk="0" fontAlgn="base" hangingPunct="0">
              <a:lnSpc>
                <a:spcPct val="100000"/>
              </a:lnSpc>
              <a:spcBef>
                <a:spcPct val="0"/>
              </a:spcBef>
              <a:spcAft>
                <a:spcPct val="0"/>
              </a:spcAft>
            </a:pPr>
            <a:r>
              <a:rPr lang="en-US" altLang="en-US" sz="1600" dirty="0"/>
              <a:t> lending performance.</a:t>
            </a: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r>
              <a:rPr lang="en-US" sz="1600" dirty="0"/>
              <a:t>📌 Essential for understanding financial performance trends over time.</a:t>
            </a:r>
          </a:p>
          <a:p>
            <a:endParaRPr lang="en-IN" sz="1400" b="1" dirty="0"/>
          </a:p>
        </p:txBody>
      </p:sp>
      <p:pic>
        <p:nvPicPr>
          <p:cNvPr id="20" name="Picture 19" descr="A graph with a line going up&#10;&#10;AI-generated content may be incorrect.">
            <a:extLst>
              <a:ext uri="{FF2B5EF4-FFF2-40B4-BE49-F238E27FC236}">
                <a16:creationId xmlns:a16="http://schemas.microsoft.com/office/drawing/2014/main" id="{2351401D-60F5-B89D-40B5-422A67A98DA8}"/>
              </a:ext>
            </a:extLst>
          </p:cNvPr>
          <p:cNvPicPr>
            <a:picLocks noChangeAspect="1"/>
          </p:cNvPicPr>
          <p:nvPr/>
        </p:nvPicPr>
        <p:blipFill>
          <a:blip r:embed="rId2"/>
          <a:stretch>
            <a:fillRect/>
          </a:stretch>
        </p:blipFill>
        <p:spPr>
          <a:xfrm>
            <a:off x="3228973" y="3499637"/>
            <a:ext cx="5915027" cy="2791432"/>
          </a:xfrm>
          <a:prstGeom prst="rect">
            <a:avLst/>
          </a:prstGeom>
        </p:spPr>
      </p:pic>
    </p:spTree>
    <p:extLst>
      <p:ext uri="{BB962C8B-B14F-4D97-AF65-F5344CB8AC3E}">
        <p14:creationId xmlns:p14="http://schemas.microsoft.com/office/powerpoint/2010/main" val="202485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801AFA-8B7D-BBC2-7F18-0F963FE3CF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0AB40E-029F-46A3-4E82-853A36FDD3B4}"/>
              </a:ext>
            </a:extLst>
          </p:cNvPr>
          <p:cNvSpPr>
            <a:spLocks noGrp="1"/>
          </p:cNvSpPr>
          <p:nvPr>
            <p:ph type="title"/>
          </p:nvPr>
        </p:nvSpPr>
        <p:spPr/>
        <p:txBody>
          <a:bodyPr/>
          <a:lstStyle/>
          <a:p>
            <a:pPr algn="l"/>
            <a:r>
              <a:rPr lang="en-IN" sz="1100" b="0" dirty="0">
                <a:latin typeface="+mn-lt"/>
              </a:rPr>
              <a:t>This chart answers:</a:t>
            </a:r>
            <a:endParaRPr lang="en-IN" sz="1100" dirty="0">
              <a:latin typeface="+mn-lt"/>
            </a:endParaRPr>
          </a:p>
        </p:txBody>
      </p:sp>
      <p:sp>
        <p:nvSpPr>
          <p:cNvPr id="4" name="Footer Placeholder 3">
            <a:extLst>
              <a:ext uri="{FF2B5EF4-FFF2-40B4-BE49-F238E27FC236}">
                <a16:creationId xmlns:a16="http://schemas.microsoft.com/office/drawing/2014/main" id="{2DF9E286-E11F-8830-B0E4-0688E86EC433}"/>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73BC210-4068-A7BB-902B-A2D0D79DEAC2}"/>
              </a:ext>
            </a:extLst>
          </p:cNvPr>
          <p:cNvSpPr>
            <a:spLocks noGrp="1"/>
          </p:cNvSpPr>
          <p:nvPr>
            <p:ph type="sldNum" sz="quarter" idx="11"/>
          </p:nvPr>
        </p:nvSpPr>
        <p:spPr/>
        <p:txBody>
          <a:bodyPr/>
          <a:lstStyle/>
          <a:p>
            <a:fld id="{09A01C0A-2BB6-49E7-91A3-DCB9F9F59583}" type="slidenum">
              <a:rPr lang="en-US" smtClean="0"/>
              <a:pPr/>
              <a:t>11</a:t>
            </a:fld>
            <a:endParaRPr lang="en-US" dirty="0"/>
          </a:p>
        </p:txBody>
      </p:sp>
      <p:sp>
        <p:nvSpPr>
          <p:cNvPr id="11" name="Content Placeholder 10">
            <a:extLst>
              <a:ext uri="{FF2B5EF4-FFF2-40B4-BE49-F238E27FC236}">
                <a16:creationId xmlns:a16="http://schemas.microsoft.com/office/drawing/2014/main" id="{876B9F79-DF36-664F-2AA9-7A5F512B0148}"/>
              </a:ext>
            </a:extLst>
          </p:cNvPr>
          <p:cNvSpPr>
            <a:spLocks noGrp="1"/>
          </p:cNvSpPr>
          <p:nvPr>
            <p:ph sz="half" idx="2"/>
          </p:nvPr>
        </p:nvSpPr>
        <p:spPr>
          <a:xfrm>
            <a:off x="850167" y="1420201"/>
            <a:ext cx="10053806" cy="5206742"/>
          </a:xfrm>
        </p:spPr>
        <p:txBody>
          <a:bodyPr/>
          <a:lstStyle/>
          <a:p>
            <a:pPr lvl="0" eaLnBrk="0" fontAlgn="base" hangingPunct="0">
              <a:lnSpc>
                <a:spcPct val="100000"/>
              </a:lnSpc>
              <a:spcBef>
                <a:spcPct val="0"/>
              </a:spcBef>
              <a:spcAft>
                <a:spcPct val="0"/>
              </a:spcAft>
            </a:pPr>
            <a:r>
              <a:rPr lang="en-US" b="1" dirty="0"/>
              <a:t>“Which branches have the highest and lowest customer satisfaction scores?”</a:t>
            </a:r>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r>
              <a:rPr lang="en-US" altLang="en-US" sz="1600" b="1" dirty="0">
                <a:solidFill>
                  <a:schemeClr val="accent1">
                    <a:lumMod val="50000"/>
                  </a:schemeClr>
                </a:solidFill>
              </a:rPr>
              <a:t>Top branches </a:t>
            </a:r>
            <a:r>
              <a:rPr lang="en-US" altLang="en-US" sz="1600" dirty="0"/>
              <a:t>reflect good service quality and customer experience.</a:t>
            </a:r>
          </a:p>
          <a:p>
            <a:pPr lvl="0" eaLnBrk="0" fontAlgn="base" hangingPunct="0">
              <a:lnSpc>
                <a:spcPct val="100000"/>
              </a:lnSpc>
              <a:spcBef>
                <a:spcPct val="0"/>
              </a:spcBef>
              <a:spcAft>
                <a:spcPct val="0"/>
              </a:spcAft>
            </a:pPr>
            <a:r>
              <a:rPr lang="en-US" altLang="en-US" sz="1600" b="1" dirty="0">
                <a:solidFill>
                  <a:schemeClr val="accent1">
                    <a:lumMod val="50000"/>
                  </a:schemeClr>
                </a:solidFill>
              </a:rPr>
              <a:t>Bottom branches </a:t>
            </a:r>
            <a:r>
              <a:rPr lang="en-US" altLang="en-US" sz="1600" dirty="0"/>
              <a:t>indicate areas needing staff training, process improvement, or customer service review.</a:t>
            </a:r>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endParaRPr lang="en-US" sz="1600" dirty="0"/>
          </a:p>
          <a:p>
            <a:endParaRPr lang="en-US" sz="1600" dirty="0"/>
          </a:p>
          <a:p>
            <a:r>
              <a:rPr lang="en-US" sz="1600" dirty="0"/>
              <a:t>📌 Useful for benchmarking and improving customer experience strategy.</a:t>
            </a:r>
          </a:p>
          <a:p>
            <a:endParaRPr lang="en-IN" sz="1400" b="1" dirty="0"/>
          </a:p>
        </p:txBody>
      </p:sp>
      <p:pic>
        <p:nvPicPr>
          <p:cNvPr id="8" name="Picture 7">
            <a:extLst>
              <a:ext uri="{FF2B5EF4-FFF2-40B4-BE49-F238E27FC236}">
                <a16:creationId xmlns:a16="http://schemas.microsoft.com/office/drawing/2014/main" id="{2F49DD5E-E138-8AF2-75B0-A11FAD8B41A0}"/>
              </a:ext>
            </a:extLst>
          </p:cNvPr>
          <p:cNvPicPr>
            <a:picLocks noChangeAspect="1"/>
          </p:cNvPicPr>
          <p:nvPr/>
        </p:nvPicPr>
        <p:blipFill>
          <a:blip r:embed="rId2"/>
          <a:stretch>
            <a:fillRect/>
          </a:stretch>
        </p:blipFill>
        <p:spPr>
          <a:xfrm>
            <a:off x="2953971" y="3145535"/>
            <a:ext cx="5915026" cy="2791432"/>
          </a:xfrm>
          <a:prstGeom prst="rect">
            <a:avLst/>
          </a:prstGeom>
        </p:spPr>
      </p:pic>
    </p:spTree>
    <p:extLst>
      <p:ext uri="{BB962C8B-B14F-4D97-AF65-F5344CB8AC3E}">
        <p14:creationId xmlns:p14="http://schemas.microsoft.com/office/powerpoint/2010/main" val="724321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A49A-DC7C-9C4F-2F9A-564E195C5628}"/>
              </a:ext>
            </a:extLst>
          </p:cNvPr>
          <p:cNvSpPr>
            <a:spLocks noGrp="1"/>
          </p:cNvSpPr>
          <p:nvPr>
            <p:ph type="title"/>
          </p:nvPr>
        </p:nvSpPr>
        <p:spPr>
          <a:xfrm>
            <a:off x="137652" y="884902"/>
            <a:ext cx="6450919" cy="1877976"/>
          </a:xfrm>
        </p:spPr>
        <p:txBody>
          <a:bodyPr/>
          <a:lstStyle/>
          <a:p>
            <a:r>
              <a:rPr lang="en-US" dirty="0"/>
              <a:t>Recommendations</a:t>
            </a:r>
          </a:p>
        </p:txBody>
      </p:sp>
      <p:graphicFrame>
        <p:nvGraphicFramePr>
          <p:cNvPr id="7" name="Table 7">
            <a:extLst>
              <a:ext uri="{FF2B5EF4-FFF2-40B4-BE49-F238E27FC236}">
                <a16:creationId xmlns:a16="http://schemas.microsoft.com/office/drawing/2014/main" id="{AF0DE047-1B7D-F942-8E09-3EFF699BE9A0}"/>
              </a:ext>
            </a:extLst>
          </p:cNvPr>
          <p:cNvGraphicFramePr>
            <a:graphicFrameLocks noGrp="1"/>
          </p:cNvGraphicFramePr>
          <p:nvPr>
            <p:ph sz="half" idx="2"/>
            <p:extLst>
              <p:ext uri="{D42A27DB-BD31-4B8C-83A1-F6EECF244321}">
                <p14:modId xmlns:p14="http://schemas.microsoft.com/office/powerpoint/2010/main" val="2695177146"/>
              </p:ext>
            </p:extLst>
          </p:nvPr>
        </p:nvGraphicFramePr>
        <p:xfrm>
          <a:off x="5483036" y="630933"/>
          <a:ext cx="5862085" cy="5943600"/>
        </p:xfrm>
        <a:graphic>
          <a:graphicData uri="http://schemas.openxmlformats.org/drawingml/2006/table">
            <a:tbl>
              <a:tblPr firstRow="1" bandRow="1">
                <a:tableStyleId>{2D5ABB26-0587-4C30-8999-92F81FD0307C}</a:tableStyleId>
              </a:tblPr>
              <a:tblGrid>
                <a:gridCol w="1900257">
                  <a:extLst>
                    <a:ext uri="{9D8B030D-6E8A-4147-A177-3AD203B41FA5}">
                      <a16:colId xmlns:a16="http://schemas.microsoft.com/office/drawing/2014/main" val="2918303207"/>
                    </a:ext>
                  </a:extLst>
                </a:gridCol>
                <a:gridCol w="3961828">
                  <a:extLst>
                    <a:ext uri="{9D8B030D-6E8A-4147-A177-3AD203B41FA5}">
                      <a16:colId xmlns:a16="http://schemas.microsoft.com/office/drawing/2014/main" val="1189393465"/>
                    </a:ext>
                  </a:extLst>
                </a:gridCol>
              </a:tblGrid>
              <a:tr h="1188720">
                <a:tc>
                  <a:txBody>
                    <a:bodyPr/>
                    <a:lstStyle/>
                    <a:p>
                      <a:endParaRPr lang="en-US" sz="2800" b="1" i="0" spc="30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Strengthen risk control for over-leveraged branches.</a:t>
                      </a:r>
                    </a:p>
                    <a:p>
                      <a:endParaRPr lang="en-US" sz="1600" b="1" i="0" dirty="0">
                        <a:latin typeface="Avenir Next LT Pro" panose="020B0504020202020204" pitchFamily="34" charset="77"/>
                      </a:endParaRPr>
                    </a:p>
                  </a:txBody>
                  <a:tcPr anchor="ctr"/>
                </a:tc>
                <a:extLst>
                  <a:ext uri="{0D108BD9-81ED-4DB2-BD59-A6C34878D82A}">
                    <a16:rowId xmlns:a16="http://schemas.microsoft.com/office/drawing/2014/main" val="3812157666"/>
                  </a:ext>
                </a:extLst>
              </a:tr>
              <a:tr h="1188720">
                <a:tc>
                  <a:txBody>
                    <a:bodyPr/>
                    <a:lstStyle/>
                    <a:p>
                      <a:endParaRPr lang="en-US" sz="3600" b="1" i="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Increase investment in high-performing regions.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nchor="ctr"/>
                </a:tc>
                <a:extLst>
                  <a:ext uri="{0D108BD9-81ED-4DB2-BD59-A6C34878D82A}">
                    <a16:rowId xmlns:a16="http://schemas.microsoft.com/office/drawing/2014/main" val="2423334722"/>
                  </a:ext>
                </a:extLst>
              </a:tr>
              <a:tr h="1188720">
                <a:tc>
                  <a:txBody>
                    <a:bodyPr/>
                    <a:lstStyle/>
                    <a:p>
                      <a:endParaRPr lang="en-US" sz="3600" b="1" i="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Provide operational support to weaker branches.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nchor="ctr"/>
                </a:tc>
                <a:extLst>
                  <a:ext uri="{0D108BD9-81ED-4DB2-BD59-A6C34878D82A}">
                    <a16:rowId xmlns:a16="http://schemas.microsoft.com/office/drawing/2014/main" val="4197403263"/>
                  </a:ext>
                </a:extLst>
              </a:tr>
              <a:tr h="1188720">
                <a:tc>
                  <a:txBody>
                    <a:bodyPr/>
                    <a:lstStyle/>
                    <a:p>
                      <a:endParaRPr lang="en-US" sz="2800" b="1" i="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Improve customer experience to reduce default rates.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1" i="0" dirty="0">
                        <a:latin typeface="Avenir Next LT Pro" panose="020B0504020202020204" pitchFamily="34" charset="77"/>
                      </a:endParaRPr>
                    </a:p>
                  </a:txBody>
                  <a:tcPr anchor="ctr"/>
                </a:tc>
                <a:extLst>
                  <a:ext uri="{0D108BD9-81ED-4DB2-BD59-A6C34878D82A}">
                    <a16:rowId xmlns:a16="http://schemas.microsoft.com/office/drawing/2014/main" val="850924858"/>
                  </a:ext>
                </a:extLst>
              </a:tr>
              <a:tr h="1188720">
                <a:tc>
                  <a:txBody>
                    <a:bodyPr/>
                    <a:lstStyle/>
                    <a:p>
                      <a:endParaRPr lang="en-US" b="1" i="0" dirty="0">
                        <a:latin typeface="Arial Black" panose="020B0604020202020204" pitchFamily="34" charset="0"/>
                        <a:cs typeface="Arial Black"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nchor="ctr"/>
                </a:tc>
                <a:extLst>
                  <a:ext uri="{0D108BD9-81ED-4DB2-BD59-A6C34878D82A}">
                    <a16:rowId xmlns:a16="http://schemas.microsoft.com/office/drawing/2014/main" val="3024136017"/>
                  </a:ext>
                </a:extLst>
              </a:tr>
            </a:tbl>
          </a:graphicData>
        </a:graphic>
      </p:graphicFrame>
      <p:sp>
        <p:nvSpPr>
          <p:cNvPr id="9" name="Footer Placeholder 8">
            <a:extLst>
              <a:ext uri="{FF2B5EF4-FFF2-40B4-BE49-F238E27FC236}">
                <a16:creationId xmlns:a16="http://schemas.microsoft.com/office/drawing/2014/main" id="{B38CA53F-F8EE-9AA8-01B7-F90566F1596A}"/>
              </a:ext>
            </a:extLst>
          </p:cNvPr>
          <p:cNvSpPr>
            <a:spLocks noGrp="1"/>
          </p:cNvSpPr>
          <p:nvPr>
            <p:ph type="ftr" sz="quarter" idx="10"/>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85384B4-F5D2-6521-EDF6-AAF2511DE148}"/>
              </a:ext>
            </a:extLst>
          </p:cNvPr>
          <p:cNvSpPr>
            <a:spLocks noGrp="1"/>
          </p:cNvSpPr>
          <p:nvPr>
            <p:ph type="sldNum" sz="quarter" idx="11"/>
          </p:nvPr>
        </p:nvSpPr>
        <p:spPr/>
        <p:txBody>
          <a:bodyPr/>
          <a:lstStyle/>
          <a:p>
            <a:fld id="{09A01C0A-2BB6-49E7-91A3-DCB9F9F59583}" type="slidenum">
              <a:rPr lang="en-US" smtClean="0"/>
              <a:pPr/>
              <a:t>12</a:t>
            </a:fld>
            <a:endParaRPr lang="en-US" dirty="0"/>
          </a:p>
        </p:txBody>
      </p:sp>
      <p:cxnSp>
        <p:nvCxnSpPr>
          <p:cNvPr id="13" name="Straight Connector 12">
            <a:extLst>
              <a:ext uri="{FF2B5EF4-FFF2-40B4-BE49-F238E27FC236}">
                <a16:creationId xmlns:a16="http://schemas.microsoft.com/office/drawing/2014/main" id="{25138D39-DE26-CACA-E17F-0D30E82AA5FD}"/>
              </a:ext>
              <a:ext uri="{C183D7F6-B498-43B3-948B-1728B52AA6E4}">
                <adec:decorative xmlns:adec="http://schemas.microsoft.com/office/drawing/2017/decorative" val="1"/>
              </a:ext>
            </a:extLst>
          </p:cNvPr>
          <p:cNvCxnSpPr>
            <a:cxnSpLocks/>
          </p:cNvCxnSpPr>
          <p:nvPr/>
        </p:nvCxnSpPr>
        <p:spPr>
          <a:xfrm>
            <a:off x="7152640" y="381000"/>
            <a:ext cx="0" cy="4879258"/>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Oval 14">
            <a:extLst>
              <a:ext uri="{FF2B5EF4-FFF2-40B4-BE49-F238E27FC236}">
                <a16:creationId xmlns:a16="http://schemas.microsoft.com/office/drawing/2014/main" id="{FA3D4B50-54D0-CA63-02B8-46F00CBD0496}"/>
              </a:ext>
              <a:ext uri="{C183D7F6-B498-43B3-948B-1728B52AA6E4}">
                <adec:decorative xmlns:adec="http://schemas.microsoft.com/office/drawing/2017/decorative" val="1"/>
              </a:ext>
            </a:extLst>
          </p:cNvPr>
          <p:cNvSpPr/>
          <p:nvPr/>
        </p:nvSpPr>
        <p:spPr>
          <a:xfrm>
            <a:off x="7051405" y="913958"/>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7" name="Oval 16">
            <a:extLst>
              <a:ext uri="{FF2B5EF4-FFF2-40B4-BE49-F238E27FC236}">
                <a16:creationId xmlns:a16="http://schemas.microsoft.com/office/drawing/2014/main" id="{A998E0FB-F056-814D-0480-795EEC9C9284}"/>
              </a:ext>
              <a:ext uri="{C183D7F6-B498-43B3-948B-1728B52AA6E4}">
                <adec:decorative xmlns:adec="http://schemas.microsoft.com/office/drawing/2017/decorative" val="1"/>
              </a:ext>
            </a:extLst>
          </p:cNvPr>
          <p:cNvSpPr/>
          <p:nvPr/>
        </p:nvSpPr>
        <p:spPr>
          <a:xfrm>
            <a:off x="7051405" y="2096896"/>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9" name="Oval 18">
            <a:extLst>
              <a:ext uri="{FF2B5EF4-FFF2-40B4-BE49-F238E27FC236}">
                <a16:creationId xmlns:a16="http://schemas.microsoft.com/office/drawing/2014/main" id="{6D179EA3-9F21-20F9-B3EF-80C1C931867B}"/>
              </a:ext>
              <a:ext uri="{C183D7F6-B498-43B3-948B-1728B52AA6E4}">
                <adec:decorative xmlns:adec="http://schemas.microsoft.com/office/drawing/2017/decorative" val="1"/>
              </a:ext>
            </a:extLst>
          </p:cNvPr>
          <p:cNvSpPr/>
          <p:nvPr/>
        </p:nvSpPr>
        <p:spPr>
          <a:xfrm>
            <a:off x="7051405" y="3279834"/>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0" name="Oval 19">
            <a:extLst>
              <a:ext uri="{FF2B5EF4-FFF2-40B4-BE49-F238E27FC236}">
                <a16:creationId xmlns:a16="http://schemas.microsoft.com/office/drawing/2014/main" id="{2C6B5CE2-4CD6-EA8F-61E1-8184FC0666E9}"/>
              </a:ext>
              <a:ext uri="{C183D7F6-B498-43B3-948B-1728B52AA6E4}">
                <adec:decorative xmlns:adec="http://schemas.microsoft.com/office/drawing/2017/decorative" val="1"/>
              </a:ext>
            </a:extLst>
          </p:cNvPr>
          <p:cNvSpPr/>
          <p:nvPr/>
        </p:nvSpPr>
        <p:spPr>
          <a:xfrm>
            <a:off x="7051405" y="4462772"/>
            <a:ext cx="202470" cy="2024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1409658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p:txBody>
          <a:bodyPr/>
          <a:lstStyle/>
          <a:p>
            <a:r>
              <a:rPr lang="en-US" sz="1600" dirty="0"/>
              <a:t>The analysis reveals that the bank must now shift its focus from merely generating aggregate profit to enforcing </a:t>
            </a:r>
            <a:r>
              <a:rPr lang="en-US" sz="1600" b="1" dirty="0"/>
              <a:t>consistent efficiency</a:t>
            </a:r>
            <a:r>
              <a:rPr lang="en-US" sz="1600" dirty="0"/>
              <a:t> (addressing low Profit Margins and poor Profit per Employee ratios) and </a:t>
            </a:r>
            <a:r>
              <a:rPr lang="en-US" sz="1600" b="1" dirty="0"/>
              <a:t>stabilizing lending practices</a:t>
            </a:r>
            <a:r>
              <a:rPr lang="en-US" sz="1600" dirty="0"/>
              <a:t> (intervening in branches with high Loan Default Rates) to ensure sustainable financial growth across the entire network.</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13</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Rukhsar Shirgaonkar</a:t>
            </a:r>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14</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pPr marL="742950" lvl="1" indent="-285750">
              <a:buFont typeface="Wingdings" panose="05000000000000000000" pitchFamily="2" charset="2"/>
              <a:buChar char="q"/>
            </a:pPr>
            <a:r>
              <a:rPr lang="en-US" sz="1600" dirty="0">
                <a:latin typeface="+mn-lt"/>
              </a:rPr>
              <a:t>Banks operate multiple branches that differ in profitability, efficiency, and customer service.</a:t>
            </a:r>
          </a:p>
          <a:p>
            <a:pPr marL="742950" lvl="1" indent="-285750">
              <a:buFont typeface="Wingdings" panose="05000000000000000000" pitchFamily="2" charset="2"/>
              <a:buChar char="q"/>
            </a:pPr>
            <a:r>
              <a:rPr lang="en-US" sz="1600" dirty="0">
                <a:latin typeface="+mn-lt"/>
              </a:rPr>
              <a:t>Management needs clear insights to identify strong and weak branches.</a:t>
            </a:r>
          </a:p>
          <a:p>
            <a:pPr marL="742950" lvl="1" indent="-285750">
              <a:buFont typeface="Wingdings" panose="05000000000000000000" pitchFamily="2" charset="2"/>
              <a:buChar char="q"/>
            </a:pPr>
            <a:r>
              <a:rPr lang="en-US" sz="1600" dirty="0">
                <a:latin typeface="+mn-lt"/>
              </a:rPr>
              <a:t>This analysis evaluates profitability and efficiency across multiple bank branches.</a:t>
            </a:r>
          </a:p>
          <a:p>
            <a:pPr marL="742950" lvl="1" indent="-285750">
              <a:buFont typeface="Wingdings" panose="05000000000000000000" pitchFamily="2" charset="2"/>
              <a:buChar char="q"/>
            </a:pPr>
            <a:endParaRPr lang="en-US" sz="1600" dirty="0">
              <a:latin typeface="+mn-lt"/>
            </a:endParaRPr>
          </a:p>
          <a:p>
            <a:endParaRPr lang="en-US" dirty="0"/>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Presentation Title</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AGENDA</a:t>
            </a:r>
          </a:p>
        </p:txBody>
      </p:sp>
      <p:pic>
        <p:nvPicPr>
          <p:cNvPr id="22" name="Picture Placeholder 11" descr="Close-up of skyscrapers">
            <a:extLst>
              <a:ext uri="{FF2B5EF4-FFF2-40B4-BE49-F238E27FC236}">
                <a16:creationId xmlns:a16="http://schemas.microsoft.com/office/drawing/2014/main" id="{02CB0A40-C392-7AEB-F580-EA0981B3CBEC}"/>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US" sz="1600" dirty="0"/>
              <a:t>Leverage </a:t>
            </a:r>
            <a:r>
              <a:rPr lang="en-US" sz="1600" b="1" dirty="0"/>
              <a:t>Power BI </a:t>
            </a:r>
            <a:r>
              <a:rPr lang="en-US" sz="1600" dirty="0"/>
              <a:t>to analyze Bharat National Bank’s branch-level financial data and derive actionable insights into profitability, operational efficiency, and customer engagement across D</a:t>
            </a:r>
            <a:r>
              <a:rPr lang="en-IN" sz="1600" dirty="0"/>
              <a:t>ifferent regions of India.</a:t>
            </a:r>
            <a:endParaRPr lang="en-US" sz="1600"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rgbClr val="4A5EE6">
              <a:alpha val="87843"/>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rgbClr val="4A5EE6">
              <a:alpha val="7607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IN" dirty="0"/>
              <a:t>Scope of Analysis</a:t>
            </a:r>
            <a:endParaRPr lang="en-US" dirty="0"/>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p:txBody>
          <a:bodyPr/>
          <a:lstStyle/>
          <a:p>
            <a:r>
              <a:rPr lang="en-US" sz="1600" dirty="0"/>
              <a:t>• 50 bank branches across India.</a:t>
            </a:r>
          </a:p>
          <a:p>
            <a:r>
              <a:rPr lang="en-US" sz="1600" dirty="0"/>
              <a:t>• 12 months of financial and operational data.</a:t>
            </a:r>
          </a:p>
          <a:p>
            <a:r>
              <a:rPr lang="en-US" sz="1600" dirty="0"/>
              <a:t>• Metrics include deposits, loans, profit, satisfaction, and operating costs.</a:t>
            </a:r>
          </a:p>
          <a:p>
            <a:endParaRPr lang="en-US" dirty="0"/>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2DC2019C-5BC9-A628-7DDB-469DAE4B64D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
        <p:nvSpPr>
          <p:cNvPr id="5" name="Title 4">
            <a:extLst>
              <a:ext uri="{FF2B5EF4-FFF2-40B4-BE49-F238E27FC236}">
                <a16:creationId xmlns:a16="http://schemas.microsoft.com/office/drawing/2014/main" id="{44446EF6-5834-55E8-E86A-6A836706E547}"/>
              </a:ext>
            </a:extLst>
          </p:cNvPr>
          <p:cNvSpPr>
            <a:spLocks noGrp="1"/>
          </p:cNvSpPr>
          <p:nvPr>
            <p:ph type="title"/>
          </p:nvPr>
        </p:nvSpPr>
        <p:spPr/>
        <p:txBody>
          <a:bodyPr/>
          <a:lstStyle/>
          <a:p>
            <a:r>
              <a:rPr lang="en-IN" dirty="0"/>
              <a:t>Problem Statement</a:t>
            </a:r>
          </a:p>
        </p:txBody>
      </p:sp>
      <p:sp>
        <p:nvSpPr>
          <p:cNvPr id="9" name="Content Placeholder 8">
            <a:extLst>
              <a:ext uri="{FF2B5EF4-FFF2-40B4-BE49-F238E27FC236}">
                <a16:creationId xmlns:a16="http://schemas.microsoft.com/office/drawing/2014/main" id="{C49449FE-7C2A-DCD1-D3AC-7F98F8CED9E2}"/>
              </a:ext>
            </a:extLst>
          </p:cNvPr>
          <p:cNvSpPr>
            <a:spLocks noGrp="1"/>
          </p:cNvSpPr>
          <p:nvPr>
            <p:ph sz="half" idx="2"/>
          </p:nvPr>
        </p:nvSpPr>
        <p:spPr>
          <a:xfrm>
            <a:off x="850168" y="1828800"/>
            <a:ext cx="10126362" cy="2526890"/>
          </a:xfrm>
        </p:spPr>
        <p:txBody>
          <a:bodyPr/>
          <a:lstStyle/>
          <a:p>
            <a:r>
              <a:rPr lang="en-US" sz="2000" dirty="0"/>
              <a:t>Bharat National Bank wants to understand the profitability of its branches across India and identify key factors affecting financial performance. The goal is to analyze regional profit distribution, branch efficiency, cost behavior, and overall profitability trends to support better strategic decision-making.</a:t>
            </a:r>
            <a:endParaRPr lang="en-IN" sz="2000" dirty="0"/>
          </a:p>
        </p:txBody>
      </p:sp>
    </p:spTree>
    <p:extLst>
      <p:ext uri="{BB962C8B-B14F-4D97-AF65-F5344CB8AC3E}">
        <p14:creationId xmlns:p14="http://schemas.microsoft.com/office/powerpoint/2010/main" val="1643288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
        <p:nvSpPr>
          <p:cNvPr id="5" name="Content Placeholder 4">
            <a:extLst>
              <a:ext uri="{FF2B5EF4-FFF2-40B4-BE49-F238E27FC236}">
                <a16:creationId xmlns:a16="http://schemas.microsoft.com/office/drawing/2014/main" id="{3417FAD0-A642-D9A4-AA9A-91FB65AC2E50}"/>
              </a:ext>
            </a:extLst>
          </p:cNvPr>
          <p:cNvSpPr>
            <a:spLocks noGrp="1"/>
          </p:cNvSpPr>
          <p:nvPr>
            <p:ph sz="half" idx="2"/>
          </p:nvPr>
        </p:nvSpPr>
        <p:spPr>
          <a:xfrm>
            <a:off x="677809" y="1740222"/>
            <a:ext cx="10732232" cy="4115364"/>
          </a:xfrm>
        </p:spPr>
        <p:txBody>
          <a:bodyPr/>
          <a:lstStyle/>
          <a:p>
            <a:r>
              <a:rPr lang="en-US" b="1" dirty="0"/>
              <a:t>“Which regions generate the most profit?” </a:t>
            </a:r>
          </a:p>
          <a:p>
            <a:r>
              <a:rPr lang="en-US" sz="1600" b="1" dirty="0">
                <a:solidFill>
                  <a:schemeClr val="accent1">
                    <a:lumMod val="50000"/>
                  </a:schemeClr>
                </a:solidFill>
              </a:rPr>
              <a:t>North region</a:t>
            </a:r>
            <a:r>
              <a:rPr lang="en-US" sz="1600" dirty="0">
                <a:solidFill>
                  <a:schemeClr val="accent1">
                    <a:lumMod val="50000"/>
                  </a:schemeClr>
                </a:solidFill>
              </a:rPr>
              <a:t> </a:t>
            </a:r>
            <a:r>
              <a:rPr lang="en-US" sz="1600" dirty="0"/>
              <a:t>contributes the </a:t>
            </a:r>
            <a:r>
              <a:rPr lang="en-US" sz="1600" b="1" dirty="0"/>
              <a:t>highest profit</a:t>
            </a:r>
            <a:r>
              <a:rPr lang="en-US" sz="1600" dirty="0"/>
              <a:t> (4.6bn).</a:t>
            </a:r>
          </a:p>
          <a:p>
            <a:r>
              <a:rPr lang="en-US" sz="1600" b="1" dirty="0">
                <a:solidFill>
                  <a:schemeClr val="accent1">
                    <a:lumMod val="50000"/>
                  </a:schemeClr>
                </a:solidFill>
              </a:rPr>
              <a:t>East and West</a:t>
            </a:r>
            <a:r>
              <a:rPr lang="en-US" sz="1600" dirty="0">
                <a:solidFill>
                  <a:schemeClr val="accent1">
                    <a:lumMod val="50000"/>
                  </a:schemeClr>
                </a:solidFill>
              </a:rPr>
              <a:t> </a:t>
            </a:r>
            <a:r>
              <a:rPr lang="en-US" sz="1600" dirty="0"/>
              <a:t>regions follow next.</a:t>
            </a:r>
          </a:p>
          <a:p>
            <a:r>
              <a:rPr lang="en-US" sz="1600" b="1" dirty="0">
                <a:solidFill>
                  <a:schemeClr val="accent1">
                    <a:lumMod val="50000"/>
                  </a:schemeClr>
                </a:solidFill>
              </a:rPr>
              <a:t>South and Central</a:t>
            </a:r>
            <a:r>
              <a:rPr lang="en-US" sz="1600" dirty="0">
                <a:solidFill>
                  <a:schemeClr val="accent1">
                    <a:lumMod val="50000"/>
                  </a:schemeClr>
                </a:solidFill>
              </a:rPr>
              <a:t> </a:t>
            </a:r>
            <a:r>
              <a:rPr lang="en-US" sz="1600" dirty="0"/>
              <a:t>perform the lowest.</a:t>
            </a:r>
          </a:p>
          <a:p>
            <a:endParaRPr lang="en-US" sz="1600" dirty="0"/>
          </a:p>
          <a:p>
            <a:endParaRPr lang="en-US" sz="1600" dirty="0"/>
          </a:p>
          <a:p>
            <a:endParaRPr lang="en-US" sz="1600" dirty="0"/>
          </a:p>
          <a:p>
            <a:endParaRPr lang="en-US" sz="1600" dirty="0"/>
          </a:p>
          <a:p>
            <a:r>
              <a:rPr lang="en-US" sz="1600" dirty="0"/>
              <a:t>📌 This helps management focus on high-performing regions and improve weak zones.</a:t>
            </a:r>
          </a:p>
          <a:p>
            <a:endParaRPr lang="en-US" sz="1600" dirty="0"/>
          </a:p>
          <a:p>
            <a:endParaRPr lang="en-IN" sz="1600" dirty="0"/>
          </a:p>
        </p:txBody>
      </p:sp>
      <p:sp>
        <p:nvSpPr>
          <p:cNvPr id="9" name="Title 8">
            <a:extLst>
              <a:ext uri="{FF2B5EF4-FFF2-40B4-BE49-F238E27FC236}">
                <a16:creationId xmlns:a16="http://schemas.microsoft.com/office/drawing/2014/main" id="{EFA8BDCD-2E3E-1E69-8B1D-E304A729C495}"/>
              </a:ext>
            </a:extLst>
          </p:cNvPr>
          <p:cNvSpPr>
            <a:spLocks noGrp="1"/>
          </p:cNvSpPr>
          <p:nvPr>
            <p:ph type="title"/>
          </p:nvPr>
        </p:nvSpPr>
        <p:spPr>
          <a:xfrm>
            <a:off x="633859" y="1002414"/>
            <a:ext cx="10378271" cy="652054"/>
          </a:xfrm>
        </p:spPr>
        <p:txBody>
          <a:bodyPr/>
          <a:lstStyle/>
          <a:p>
            <a:pPr algn="l"/>
            <a:r>
              <a:rPr lang="en-IN" sz="1100" b="0" dirty="0">
                <a:latin typeface="+mn-lt"/>
              </a:rPr>
              <a:t>This chart answers: </a:t>
            </a:r>
            <a:br>
              <a:rPr lang="en-IN" sz="1600" dirty="0"/>
            </a:br>
            <a:endParaRPr lang="en-IN" sz="1600" dirty="0"/>
          </a:p>
        </p:txBody>
      </p:sp>
      <p:pic>
        <p:nvPicPr>
          <p:cNvPr id="15" name="Picture 14" descr="A graph of blue rectangles&#10;&#10;AI-generated content may be incorrect.">
            <a:extLst>
              <a:ext uri="{FF2B5EF4-FFF2-40B4-BE49-F238E27FC236}">
                <a16:creationId xmlns:a16="http://schemas.microsoft.com/office/drawing/2014/main" id="{F425C695-28E9-50D7-6DF9-4B1282A8E9CF}"/>
              </a:ext>
            </a:extLst>
          </p:cNvPr>
          <p:cNvPicPr>
            <a:picLocks noChangeAspect="1"/>
          </p:cNvPicPr>
          <p:nvPr/>
        </p:nvPicPr>
        <p:blipFill>
          <a:blip r:embed="rId2"/>
          <a:stretch>
            <a:fillRect/>
          </a:stretch>
        </p:blipFill>
        <p:spPr>
          <a:xfrm>
            <a:off x="5097104" y="2832168"/>
            <a:ext cx="5915026" cy="2791432"/>
          </a:xfrm>
          <a:prstGeom prst="rect">
            <a:avLst/>
          </a:prstGeom>
        </p:spPr>
      </p:pic>
    </p:spTree>
    <p:extLst>
      <p:ext uri="{BB962C8B-B14F-4D97-AF65-F5344CB8AC3E}">
        <p14:creationId xmlns:p14="http://schemas.microsoft.com/office/powerpoint/2010/main" val="3942952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7AE73-C482-C958-E546-2128C45A10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6AD69E-4C55-F05F-432C-B14495563161}"/>
              </a:ext>
            </a:extLst>
          </p:cNvPr>
          <p:cNvSpPr>
            <a:spLocks noGrp="1"/>
          </p:cNvSpPr>
          <p:nvPr>
            <p:ph type="title"/>
          </p:nvPr>
        </p:nvSpPr>
        <p:spPr/>
        <p:txBody>
          <a:bodyPr/>
          <a:lstStyle/>
          <a:p>
            <a:pPr algn="l"/>
            <a:r>
              <a:rPr lang="en-IN" sz="1100" b="0" dirty="0">
                <a:latin typeface="+mn-lt"/>
              </a:rPr>
              <a:t>This chart answers:</a:t>
            </a:r>
            <a:endParaRPr lang="en-IN" sz="1100" dirty="0">
              <a:latin typeface="+mn-lt"/>
            </a:endParaRPr>
          </a:p>
        </p:txBody>
      </p:sp>
      <p:sp>
        <p:nvSpPr>
          <p:cNvPr id="4" name="Footer Placeholder 3">
            <a:extLst>
              <a:ext uri="{FF2B5EF4-FFF2-40B4-BE49-F238E27FC236}">
                <a16:creationId xmlns:a16="http://schemas.microsoft.com/office/drawing/2014/main" id="{A9C16EAD-C245-F8A1-9C2E-668EE47161D2}"/>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32C8A836-0814-53FA-2A47-BFD27C1A9923}"/>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
        <p:nvSpPr>
          <p:cNvPr id="11" name="Content Placeholder 10">
            <a:extLst>
              <a:ext uri="{FF2B5EF4-FFF2-40B4-BE49-F238E27FC236}">
                <a16:creationId xmlns:a16="http://schemas.microsoft.com/office/drawing/2014/main" id="{170B6729-FDEA-7F17-F301-BDC0C67647A7}"/>
              </a:ext>
            </a:extLst>
          </p:cNvPr>
          <p:cNvSpPr>
            <a:spLocks noGrp="1"/>
          </p:cNvSpPr>
          <p:nvPr>
            <p:ph sz="half" idx="2"/>
          </p:nvPr>
        </p:nvSpPr>
        <p:spPr>
          <a:xfrm>
            <a:off x="850167" y="1420200"/>
            <a:ext cx="10053806" cy="5329645"/>
          </a:xfrm>
        </p:spPr>
        <p:txBody>
          <a:bodyPr/>
          <a:lstStyle/>
          <a:p>
            <a:pPr lvl="0" eaLnBrk="0" fontAlgn="base" hangingPunct="0">
              <a:lnSpc>
                <a:spcPct val="100000"/>
              </a:lnSpc>
              <a:spcBef>
                <a:spcPct val="0"/>
              </a:spcBef>
              <a:spcAft>
                <a:spcPct val="0"/>
              </a:spcAft>
            </a:pPr>
            <a:r>
              <a:rPr lang="en-US" b="1" dirty="0"/>
              <a:t>“Which branches generate the highest profit per employee?”</a:t>
            </a:r>
          </a:p>
          <a:p>
            <a:pPr lvl="0" eaLnBrk="0" fontAlgn="base" hangingPunct="0">
              <a:lnSpc>
                <a:spcPct val="100000"/>
              </a:lnSpc>
              <a:spcBef>
                <a:spcPct val="0"/>
              </a:spcBef>
              <a:spcAft>
                <a:spcPct val="0"/>
              </a:spcAft>
            </a:pPr>
            <a:endParaRPr lang="en-US" altLang="en-US" b="1" dirty="0"/>
          </a:p>
          <a:p>
            <a:pPr lvl="0" eaLnBrk="0" fontAlgn="base" hangingPunct="0">
              <a:lnSpc>
                <a:spcPct val="100000"/>
              </a:lnSpc>
              <a:spcBef>
                <a:spcPct val="0"/>
              </a:spcBef>
              <a:spcAft>
                <a:spcPct val="0"/>
              </a:spcAft>
            </a:pPr>
            <a:r>
              <a:rPr lang="en-US" altLang="en-US" sz="1600" b="1" dirty="0">
                <a:solidFill>
                  <a:schemeClr val="accent1">
                    <a:lumMod val="50000"/>
                  </a:schemeClr>
                </a:solidFill>
              </a:rPr>
              <a:t>Highest-ranking branches </a:t>
            </a:r>
            <a:r>
              <a:rPr lang="en-US" altLang="en-US" sz="1600" dirty="0"/>
              <a:t>(like Branch_008, Branch_040) produce more profit per employee, </a:t>
            </a:r>
          </a:p>
          <a:p>
            <a:pPr lvl="0" eaLnBrk="0" fontAlgn="base" hangingPunct="0">
              <a:lnSpc>
                <a:spcPct val="100000"/>
              </a:lnSpc>
              <a:spcBef>
                <a:spcPct val="0"/>
              </a:spcBef>
              <a:spcAft>
                <a:spcPct val="0"/>
              </a:spcAft>
            </a:pPr>
            <a:r>
              <a:rPr lang="en-US" altLang="en-US" sz="1600" dirty="0"/>
              <a:t>indicating better workforce efficiency.</a:t>
            </a:r>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r>
              <a:rPr lang="en-US" altLang="en-US" sz="1600" dirty="0"/>
              <a:t>The </a:t>
            </a:r>
            <a:r>
              <a:rPr lang="en-US" altLang="en-US" sz="1600" b="1" dirty="0">
                <a:solidFill>
                  <a:schemeClr val="accent1">
                    <a:lumMod val="50000"/>
                  </a:schemeClr>
                </a:solidFill>
              </a:rPr>
              <a:t>bottom bars </a:t>
            </a:r>
            <a:r>
              <a:rPr lang="en-US" altLang="en-US" sz="1600" dirty="0"/>
              <a:t>represents the branch with the lowest profit per employee in the list.</a:t>
            </a: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endParaRPr lang="en-US" sz="1600" dirty="0"/>
          </a:p>
          <a:p>
            <a:endParaRPr lang="en-US" sz="1600" dirty="0"/>
          </a:p>
          <a:p>
            <a:r>
              <a:rPr lang="en-US" sz="1600" dirty="0"/>
              <a:t>📌 Helps management identify high-productivity branches and detect branches where staffing or efficiency improvements are needed</a:t>
            </a:r>
          </a:p>
          <a:p>
            <a:endParaRPr lang="en-IN" sz="1400" b="1" dirty="0"/>
          </a:p>
        </p:txBody>
      </p:sp>
      <p:pic>
        <p:nvPicPr>
          <p:cNvPr id="6" name="Picture 5" descr="A graph of a company&#10;&#10;AI-generated content may be incorrect.">
            <a:extLst>
              <a:ext uri="{FF2B5EF4-FFF2-40B4-BE49-F238E27FC236}">
                <a16:creationId xmlns:a16="http://schemas.microsoft.com/office/drawing/2014/main" id="{C8DD9109-F2F5-3C58-6105-6E2FD3BC4DE4}"/>
              </a:ext>
            </a:extLst>
          </p:cNvPr>
          <p:cNvPicPr>
            <a:picLocks noChangeAspect="1"/>
          </p:cNvPicPr>
          <p:nvPr/>
        </p:nvPicPr>
        <p:blipFill>
          <a:blip r:embed="rId2"/>
          <a:stretch>
            <a:fillRect/>
          </a:stretch>
        </p:blipFill>
        <p:spPr>
          <a:xfrm>
            <a:off x="3138486" y="3278454"/>
            <a:ext cx="5915027" cy="2791432"/>
          </a:xfrm>
          <a:prstGeom prst="rect">
            <a:avLst/>
          </a:prstGeom>
        </p:spPr>
      </p:pic>
    </p:spTree>
    <p:extLst>
      <p:ext uri="{BB962C8B-B14F-4D97-AF65-F5344CB8AC3E}">
        <p14:creationId xmlns:p14="http://schemas.microsoft.com/office/powerpoint/2010/main" val="4243722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5421C-D789-926A-10F8-75E1A338C0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5E3584-B02E-4247-A6AA-C2933E4636A1}"/>
              </a:ext>
            </a:extLst>
          </p:cNvPr>
          <p:cNvSpPr>
            <a:spLocks noGrp="1"/>
          </p:cNvSpPr>
          <p:nvPr>
            <p:ph type="title"/>
          </p:nvPr>
        </p:nvSpPr>
        <p:spPr/>
        <p:txBody>
          <a:bodyPr/>
          <a:lstStyle/>
          <a:p>
            <a:pPr algn="l"/>
            <a:r>
              <a:rPr lang="en-IN" sz="1100" b="0" dirty="0">
                <a:latin typeface="+mn-lt"/>
              </a:rPr>
              <a:t>This chart answers:</a:t>
            </a:r>
            <a:endParaRPr lang="en-IN" sz="1100" dirty="0">
              <a:latin typeface="+mn-lt"/>
            </a:endParaRPr>
          </a:p>
        </p:txBody>
      </p:sp>
      <p:sp>
        <p:nvSpPr>
          <p:cNvPr id="4" name="Footer Placeholder 3">
            <a:extLst>
              <a:ext uri="{FF2B5EF4-FFF2-40B4-BE49-F238E27FC236}">
                <a16:creationId xmlns:a16="http://schemas.microsoft.com/office/drawing/2014/main" id="{4F62FD36-6CB0-A69D-845B-FE6FED29E695}"/>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03B37859-8BEA-70FE-773B-052C473D5149}"/>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
        <p:nvSpPr>
          <p:cNvPr id="11" name="Content Placeholder 10">
            <a:extLst>
              <a:ext uri="{FF2B5EF4-FFF2-40B4-BE49-F238E27FC236}">
                <a16:creationId xmlns:a16="http://schemas.microsoft.com/office/drawing/2014/main" id="{208DA674-F3FF-D5A6-02A0-C6135344D473}"/>
              </a:ext>
            </a:extLst>
          </p:cNvPr>
          <p:cNvSpPr>
            <a:spLocks noGrp="1"/>
          </p:cNvSpPr>
          <p:nvPr>
            <p:ph sz="half" idx="2"/>
          </p:nvPr>
        </p:nvSpPr>
        <p:spPr>
          <a:xfrm>
            <a:off x="850167" y="1420201"/>
            <a:ext cx="10053806" cy="5206742"/>
          </a:xfrm>
        </p:spPr>
        <p:txBody>
          <a:bodyPr/>
          <a:lstStyle/>
          <a:p>
            <a:pPr lvl="0" eaLnBrk="0" fontAlgn="base" hangingPunct="0">
              <a:lnSpc>
                <a:spcPct val="100000"/>
              </a:lnSpc>
              <a:spcBef>
                <a:spcPct val="0"/>
              </a:spcBef>
              <a:spcAft>
                <a:spcPct val="0"/>
              </a:spcAft>
            </a:pPr>
            <a:r>
              <a:rPr lang="en-US" b="1" dirty="0"/>
              <a:t>“How do deposits compare to loan values across branches, and how does risk vary?”</a:t>
            </a:r>
          </a:p>
          <a:p>
            <a:pPr lvl="0" eaLnBrk="0" fontAlgn="base" hangingPunct="0">
              <a:lnSpc>
                <a:spcPct val="100000"/>
              </a:lnSpc>
              <a:spcBef>
                <a:spcPct val="0"/>
              </a:spcBef>
              <a:spcAft>
                <a:spcPct val="0"/>
              </a:spcAft>
            </a:pPr>
            <a:endParaRPr lang="en-US" altLang="en-US" b="1" dirty="0"/>
          </a:p>
          <a:p>
            <a:pPr lvl="0" eaLnBrk="0" fontAlgn="base" hangingPunct="0">
              <a:lnSpc>
                <a:spcPct val="100000"/>
              </a:lnSpc>
              <a:spcBef>
                <a:spcPct val="0"/>
              </a:spcBef>
              <a:spcAft>
                <a:spcPct val="0"/>
              </a:spcAft>
            </a:pPr>
            <a:r>
              <a:rPr lang="en-US" altLang="en-US" sz="1600" b="1" dirty="0">
                <a:solidFill>
                  <a:schemeClr val="accent1">
                    <a:lumMod val="50000"/>
                  </a:schemeClr>
                </a:solidFill>
              </a:rPr>
              <a:t>Dark Blue </a:t>
            </a:r>
            <a:r>
              <a:rPr lang="en-US" altLang="en-US" sz="1600" dirty="0"/>
              <a:t>= High Risk branches.</a:t>
            </a:r>
          </a:p>
          <a:p>
            <a:pPr lvl="0" eaLnBrk="0" fontAlgn="base" hangingPunct="0">
              <a:lnSpc>
                <a:spcPct val="100000"/>
              </a:lnSpc>
              <a:spcBef>
                <a:spcPct val="0"/>
              </a:spcBef>
              <a:spcAft>
                <a:spcPct val="0"/>
              </a:spcAft>
            </a:pPr>
            <a:r>
              <a:rPr lang="en-US" altLang="en-US" sz="1600" b="1" dirty="0">
                <a:solidFill>
                  <a:schemeClr val="accent1">
                    <a:lumMod val="50000"/>
                  </a:schemeClr>
                </a:solidFill>
              </a:rPr>
              <a:t>Medium Blue </a:t>
            </a:r>
            <a:r>
              <a:rPr lang="en-US" altLang="en-US" sz="1600" dirty="0"/>
              <a:t>= Medium Risk branches.</a:t>
            </a:r>
          </a:p>
          <a:p>
            <a:pPr lvl="0" eaLnBrk="0" fontAlgn="base" hangingPunct="0">
              <a:lnSpc>
                <a:spcPct val="100000"/>
              </a:lnSpc>
              <a:spcBef>
                <a:spcPct val="0"/>
              </a:spcBef>
              <a:spcAft>
                <a:spcPct val="0"/>
              </a:spcAft>
            </a:pPr>
            <a:r>
              <a:rPr lang="en-US" altLang="en-US" sz="1600" b="1" dirty="0">
                <a:solidFill>
                  <a:schemeClr val="accent1">
                    <a:lumMod val="50000"/>
                  </a:schemeClr>
                </a:solidFill>
              </a:rPr>
              <a:t>Light Blue </a:t>
            </a:r>
            <a:r>
              <a:rPr lang="en-US" altLang="en-US" sz="1600" dirty="0"/>
              <a:t>= Low Risk branches.</a:t>
            </a:r>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endParaRPr lang="en-US" altLang="en-US" sz="1600" dirty="0"/>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pPr lvl="0" eaLnBrk="0" fontAlgn="base" hangingPunct="0">
              <a:lnSpc>
                <a:spcPct val="100000"/>
              </a:lnSpc>
              <a:spcBef>
                <a:spcPct val="0"/>
              </a:spcBef>
              <a:spcAft>
                <a:spcPct val="0"/>
              </a:spcAft>
            </a:pPr>
            <a:endParaRPr lang="en-US" altLang="en-US" sz="1600" dirty="0">
              <a:latin typeface="Arial" panose="020B0604020202020204" pitchFamily="34" charset="0"/>
            </a:endParaRPr>
          </a:p>
          <a:p>
            <a:endParaRPr lang="en-US" sz="1600" dirty="0"/>
          </a:p>
          <a:p>
            <a:r>
              <a:rPr lang="en-US" sz="1600" dirty="0"/>
              <a:t>📌 Useful for aligning risk management and credit policy.</a:t>
            </a:r>
          </a:p>
          <a:p>
            <a:endParaRPr lang="en-IN" sz="1400" b="1" dirty="0"/>
          </a:p>
        </p:txBody>
      </p:sp>
      <p:pic>
        <p:nvPicPr>
          <p:cNvPr id="9" name="Picture 8" descr="A graph of blue dots&#10;&#10;AI-generated content may be incorrect.">
            <a:extLst>
              <a:ext uri="{FF2B5EF4-FFF2-40B4-BE49-F238E27FC236}">
                <a16:creationId xmlns:a16="http://schemas.microsoft.com/office/drawing/2014/main" id="{AFCDD935-41AF-7A00-7C34-47C535451922}"/>
              </a:ext>
            </a:extLst>
          </p:cNvPr>
          <p:cNvPicPr>
            <a:picLocks noChangeAspect="1"/>
          </p:cNvPicPr>
          <p:nvPr/>
        </p:nvPicPr>
        <p:blipFill>
          <a:blip r:embed="rId2"/>
          <a:stretch>
            <a:fillRect/>
          </a:stretch>
        </p:blipFill>
        <p:spPr>
          <a:xfrm>
            <a:off x="2928495" y="3429000"/>
            <a:ext cx="6335009" cy="2734057"/>
          </a:xfrm>
          <a:prstGeom prst="rect">
            <a:avLst/>
          </a:prstGeom>
        </p:spPr>
      </p:pic>
    </p:spTree>
    <p:extLst>
      <p:ext uri="{BB962C8B-B14F-4D97-AF65-F5344CB8AC3E}">
        <p14:creationId xmlns:p14="http://schemas.microsoft.com/office/powerpoint/2010/main" val="174141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E1172B-4CCB-72D0-DBF4-544B784DE6A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F1BD5C96-89E7-89A3-7422-95D7AAB3274F}"/>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C6EE0495-A425-DAA0-454E-23722A4FAFFE}"/>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
        <p:nvSpPr>
          <p:cNvPr id="5" name="Content Placeholder 4">
            <a:extLst>
              <a:ext uri="{FF2B5EF4-FFF2-40B4-BE49-F238E27FC236}">
                <a16:creationId xmlns:a16="http://schemas.microsoft.com/office/drawing/2014/main" id="{BDACA56C-1919-D51E-B9DE-AD3536AC1848}"/>
              </a:ext>
            </a:extLst>
          </p:cNvPr>
          <p:cNvSpPr>
            <a:spLocks noGrp="1"/>
          </p:cNvSpPr>
          <p:nvPr>
            <p:ph sz="half" idx="2"/>
          </p:nvPr>
        </p:nvSpPr>
        <p:spPr>
          <a:xfrm>
            <a:off x="613899" y="1654468"/>
            <a:ext cx="10732232" cy="4550847"/>
          </a:xfrm>
        </p:spPr>
        <p:txBody>
          <a:bodyPr/>
          <a:lstStyle/>
          <a:p>
            <a:r>
              <a:rPr lang="en-US" b="1" dirty="0"/>
              <a:t>“Which branches are the top contributors to overall bank profitability?”</a:t>
            </a:r>
          </a:p>
          <a:p>
            <a:r>
              <a:rPr lang="en-US" sz="1600" dirty="0"/>
              <a:t>The </a:t>
            </a:r>
            <a:r>
              <a:rPr lang="en-US" sz="1600" b="1" dirty="0">
                <a:solidFill>
                  <a:schemeClr val="accent1">
                    <a:lumMod val="50000"/>
                  </a:schemeClr>
                </a:solidFill>
              </a:rPr>
              <a:t>largest boxes</a:t>
            </a:r>
            <a:r>
              <a:rPr lang="en-US" sz="1600" dirty="0">
                <a:solidFill>
                  <a:schemeClr val="accent1">
                    <a:lumMod val="50000"/>
                  </a:schemeClr>
                </a:solidFill>
              </a:rPr>
              <a:t> </a:t>
            </a:r>
            <a:r>
              <a:rPr lang="en-US" sz="1600" dirty="0"/>
              <a:t>represent branches with the highest profit.</a:t>
            </a:r>
          </a:p>
          <a:p>
            <a:r>
              <a:rPr lang="en-US" sz="1600" b="1" dirty="0">
                <a:solidFill>
                  <a:schemeClr val="accent1">
                    <a:lumMod val="50000"/>
                  </a:schemeClr>
                </a:solidFill>
              </a:rPr>
              <a:t>Mid-sized boxes </a:t>
            </a:r>
            <a:r>
              <a:rPr lang="en-US" sz="1600" dirty="0"/>
              <a:t>show branches with good profitability.</a:t>
            </a:r>
          </a:p>
          <a:p>
            <a:r>
              <a:rPr lang="en-US" sz="1600" b="1" dirty="0">
                <a:solidFill>
                  <a:schemeClr val="accent1">
                    <a:lumMod val="50000"/>
                  </a:schemeClr>
                </a:solidFill>
              </a:rPr>
              <a:t>Smaller boxes </a:t>
            </a:r>
            <a:r>
              <a:rPr lang="en-US" sz="1600" dirty="0"/>
              <a:t>show branches that barely </a:t>
            </a:r>
          </a:p>
          <a:p>
            <a:r>
              <a:rPr lang="en-US" sz="1600" dirty="0"/>
              <a:t>made it into the high-performing group.</a:t>
            </a:r>
          </a:p>
          <a:p>
            <a:endParaRPr lang="en-US" sz="1600" dirty="0"/>
          </a:p>
          <a:p>
            <a:endParaRPr lang="en-US" sz="1600" dirty="0"/>
          </a:p>
          <a:p>
            <a:endParaRPr lang="en-US" sz="1600" dirty="0"/>
          </a:p>
          <a:p>
            <a:endParaRPr lang="en-US" sz="1600" dirty="0"/>
          </a:p>
          <a:p>
            <a:r>
              <a:rPr lang="en-US" sz="1600" dirty="0"/>
              <a:t>📌This helps leadership quickly identify which branches consistently drive the bank’s revenue.</a:t>
            </a:r>
          </a:p>
          <a:p>
            <a:endParaRPr lang="en-US" sz="1600" dirty="0"/>
          </a:p>
          <a:p>
            <a:endParaRPr lang="en-IN" sz="1600" dirty="0"/>
          </a:p>
        </p:txBody>
      </p:sp>
      <p:sp>
        <p:nvSpPr>
          <p:cNvPr id="9" name="Title 8">
            <a:extLst>
              <a:ext uri="{FF2B5EF4-FFF2-40B4-BE49-F238E27FC236}">
                <a16:creationId xmlns:a16="http://schemas.microsoft.com/office/drawing/2014/main" id="{CA02C1E6-56F6-74A3-E207-DDE3F7A19E6B}"/>
              </a:ext>
            </a:extLst>
          </p:cNvPr>
          <p:cNvSpPr>
            <a:spLocks noGrp="1"/>
          </p:cNvSpPr>
          <p:nvPr>
            <p:ph type="title"/>
          </p:nvPr>
        </p:nvSpPr>
        <p:spPr>
          <a:xfrm>
            <a:off x="633859" y="1002414"/>
            <a:ext cx="10378271" cy="652054"/>
          </a:xfrm>
        </p:spPr>
        <p:txBody>
          <a:bodyPr/>
          <a:lstStyle/>
          <a:p>
            <a:pPr algn="l"/>
            <a:r>
              <a:rPr lang="en-IN" sz="1100" b="0" dirty="0">
                <a:latin typeface="+mn-lt"/>
              </a:rPr>
              <a:t>This chart answers: </a:t>
            </a:r>
            <a:br>
              <a:rPr lang="en-IN" sz="1600" dirty="0"/>
            </a:br>
            <a:endParaRPr lang="en-IN" sz="1600" dirty="0"/>
          </a:p>
        </p:txBody>
      </p:sp>
      <p:pic>
        <p:nvPicPr>
          <p:cNvPr id="16" name="Picture 15" descr="A screenshot of a computer screen&#10;&#10;AI-generated content may be incorrect.">
            <a:extLst>
              <a:ext uri="{FF2B5EF4-FFF2-40B4-BE49-F238E27FC236}">
                <a16:creationId xmlns:a16="http://schemas.microsoft.com/office/drawing/2014/main" id="{525991B5-255B-5CCB-4214-1B35047D53EC}"/>
              </a:ext>
            </a:extLst>
          </p:cNvPr>
          <p:cNvPicPr>
            <a:picLocks noChangeAspect="1"/>
          </p:cNvPicPr>
          <p:nvPr/>
        </p:nvPicPr>
        <p:blipFill>
          <a:blip r:embed="rId2"/>
          <a:stretch>
            <a:fillRect/>
          </a:stretch>
        </p:blipFill>
        <p:spPr>
          <a:xfrm>
            <a:off x="4890627" y="3235292"/>
            <a:ext cx="5993683" cy="2791432"/>
          </a:xfrm>
          <a:prstGeom prst="rect">
            <a:avLst/>
          </a:prstGeom>
        </p:spPr>
      </p:pic>
      <p:pic>
        <p:nvPicPr>
          <p:cNvPr id="8" name="Picture 7">
            <a:extLst>
              <a:ext uri="{FF2B5EF4-FFF2-40B4-BE49-F238E27FC236}">
                <a16:creationId xmlns:a16="http://schemas.microsoft.com/office/drawing/2014/main" id="{550D3E8A-2E40-DD15-11AB-0865AA6530AD}"/>
              </a:ext>
            </a:extLst>
          </p:cNvPr>
          <p:cNvPicPr>
            <a:picLocks noChangeAspect="1"/>
          </p:cNvPicPr>
          <p:nvPr/>
        </p:nvPicPr>
        <p:blipFill>
          <a:blip r:embed="rId3"/>
          <a:stretch>
            <a:fillRect/>
          </a:stretch>
        </p:blipFill>
        <p:spPr>
          <a:xfrm>
            <a:off x="4890628" y="3235292"/>
            <a:ext cx="5993682" cy="2791432"/>
          </a:xfrm>
          <a:prstGeom prst="rect">
            <a:avLst/>
          </a:prstGeom>
        </p:spPr>
      </p:pic>
    </p:spTree>
    <p:extLst>
      <p:ext uri="{BB962C8B-B14F-4D97-AF65-F5344CB8AC3E}">
        <p14:creationId xmlns:p14="http://schemas.microsoft.com/office/powerpoint/2010/main" val="1980421641"/>
      </p:ext>
    </p:extLst>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Win32.potx" id="{80F03410-3B38-45A0-935B-4BE6FE1E6CFD}" vid="{B74EBAAB-C1F2-42E7-A669-BC3A21FA62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Dark modernist presentation</Template>
  <TotalTime>708</TotalTime>
  <Words>641</Words>
  <Application>Microsoft Office PowerPoint</Application>
  <PresentationFormat>Widescreen</PresentationFormat>
  <Paragraphs>142</Paragraphs>
  <Slides>14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Black</vt:lpstr>
      <vt:lpstr>Avenir Next LT Pro</vt:lpstr>
      <vt:lpstr>Calibri</vt:lpstr>
      <vt:lpstr>Wingdings</vt:lpstr>
      <vt:lpstr>Office Theme</vt:lpstr>
      <vt:lpstr>Bharat National Bank – Branch Profitability Analysis (2023)</vt:lpstr>
      <vt:lpstr>INTRO</vt:lpstr>
      <vt:lpstr>AGENDA</vt:lpstr>
      <vt:lpstr>Scope of Analysis</vt:lpstr>
      <vt:lpstr>Problem Statement</vt:lpstr>
      <vt:lpstr>This chart answers:  </vt:lpstr>
      <vt:lpstr>This chart answers:</vt:lpstr>
      <vt:lpstr>This chart answers:</vt:lpstr>
      <vt:lpstr>This chart answers:  </vt:lpstr>
      <vt:lpstr>This chart answers:</vt:lpstr>
      <vt:lpstr>This chart answers:</vt:lpstr>
      <vt:lpstr>Recommendations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Rukhsar Shirgaonkar</dc:creator>
  <cp:lastModifiedBy>Rukhsar Shirgaonkar</cp:lastModifiedBy>
  <cp:revision>3</cp:revision>
  <dcterms:created xsi:type="dcterms:W3CDTF">2025-11-14T15:41:12Z</dcterms:created>
  <dcterms:modified xsi:type="dcterms:W3CDTF">2025-11-15T03:29:52Z</dcterms:modified>
</cp:coreProperties>
</file>